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71" r:id="rId9"/>
    <p:sldId id="272" r:id="rId10"/>
    <p:sldId id="268" r:id="rId11"/>
    <p:sldId id="274" r:id="rId12"/>
    <p:sldId id="275" r:id="rId13"/>
    <p:sldId id="276" r:id="rId14"/>
    <p:sldId id="278" r:id="rId15"/>
    <p:sldId id="277" r:id="rId16"/>
    <p:sldId id="265" r:id="rId1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57" autoAdjust="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D2873B9F-50A0-4622-8B27-9EA7B86E7C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D217B71-78E5-4F1B-8D85-573B8AAD3E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BCEBA85-264B-4A98-A66C-68A9890A30A6}" type="datetime1">
              <a:rPr lang="fr-FR" smtClean="0"/>
              <a:t>08/12/2022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2A5D993-102A-4921-A12E-E8E8D0285A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F94975-3B91-4B9C-9498-7DA766AE14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10B77D-D561-4A25-8C29-51CAB365AE4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6642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57F55-8004-4B98-A53C-B2F0D01AB59E}" type="datetime1">
              <a:rPr lang="fr-FR" smtClean="0"/>
              <a:pPr/>
              <a:t>08/12/2022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3DCE8F5-1341-475C-BF40-2E24D91E8058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383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2165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0031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0765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162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2156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5129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6797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684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5681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1406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votre photo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 rtl="0"/>
            <a:endParaRPr lang="fr-FR" sz="1000" noProof="1">
              <a:latin typeface="Tw Cen MT" panose="020B0602020104020603" pitchFamily="34" charset="0"/>
            </a:endParaRP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rtlCol="0"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 rtlCol="0"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7" name="Graphique 11">
            <a:extLst>
              <a:ext uri="{FF2B5EF4-FFF2-40B4-BE49-F238E27FC236}">
                <a16:creationId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fr-FR" noProof="0" dirty="0"/>
              <a:t>Sous-titre</a:t>
            </a:r>
          </a:p>
        </p:txBody>
      </p:sp>
      <p:sp>
        <p:nvSpPr>
          <p:cNvPr id="3" name="Col gauche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620000"/>
            <a:ext cx="5580000" cy="4500000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Col droite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3200" y="1620000"/>
            <a:ext cx="5580000" cy="4500000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FF9123-1F0C-4BD2-8233-FEE5B2A466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1E8981-59A6-4480-80A6-5619C22017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s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8" name="Sous-titre">
            <a:extLst>
              <a:ext uri="{FF2B5EF4-FFF2-40B4-BE49-F238E27FC236}">
                <a16:creationId xmlns:a16="http://schemas.microsoft.com/office/drawing/2014/main" id="{5302A3D4-CF60-41AF-924C-B30D3FD99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fr-FR" noProof="0" dirty="0"/>
              <a:t>Sous-titre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E0E8FCF-8FC7-49D2-9516-7662294E35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6208B4-CFD5-4FAE-9519-74EFAC0B03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AED074E-AB07-44D1-8B4E-189EAEF798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01D44B-9877-40D1-B788-EE3BFD57C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éparat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 10">
            <a:extLst>
              <a:ext uri="{FF2B5EF4-FFF2-40B4-BE49-F238E27FC236}">
                <a16:creationId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Espace réservé d’image 9">
            <a:extLst>
              <a:ext uri="{FF2B5EF4-FFF2-40B4-BE49-F238E27FC236}">
                <a16:creationId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rtlCol="0"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 rtlCol="0"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18" name="Graphisme 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fr-FR" noProof="0" dirty="0"/>
              <a:t>Sous-titre</a:t>
            </a:r>
          </a:p>
        </p:txBody>
      </p:sp>
      <p:sp>
        <p:nvSpPr>
          <p:cNvPr id="3" name="Col gauche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620000"/>
            <a:ext cx="6992936" cy="4500000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12">
            <a:extLst>
              <a:ext uri="{FF2B5EF4-FFF2-40B4-BE49-F238E27FC236}">
                <a16:creationId xmlns:a16="http://schemas.microsoft.com/office/drawing/2014/main" id="{95A87C21-15CD-48D8-B583-89B110156879}"/>
              </a:ext>
            </a:extLst>
          </p:cNvPr>
          <p:cNvSpPr/>
          <p:nvPr userDrawn="1"/>
        </p:nvSpPr>
        <p:spPr>
          <a:xfrm>
            <a:off x="7804351" y="0"/>
            <a:ext cx="4386221" cy="66770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fr-FR" noProof="0" dirty="0"/>
              <a:t>Sous-titre</a:t>
            </a:r>
          </a:p>
        </p:txBody>
      </p:sp>
      <p:sp>
        <p:nvSpPr>
          <p:cNvPr id="3" name="Col gauche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620000"/>
            <a:ext cx="6992936" cy="4500000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752" y="4320000"/>
            <a:ext cx="1800000" cy="18000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8" name="Espace réservé d’image 5">
            <a:extLst>
              <a:ext uri="{FF2B5EF4-FFF2-40B4-BE49-F238E27FC236}">
                <a16:creationId xmlns:a16="http://schemas.microsoft.com/office/drawing/2014/main" id="{5092E684-C621-4F92-A05A-A167EEF4627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57037" y="4320000"/>
            <a:ext cx="1800000" cy="1800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9" name="Espace réservé d’image 5">
            <a:extLst>
              <a:ext uri="{FF2B5EF4-FFF2-40B4-BE49-F238E27FC236}">
                <a16:creationId xmlns:a16="http://schemas.microsoft.com/office/drawing/2014/main" id="{6958D132-F2A9-41E1-BDD8-067D52CE5F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7752" y="2395565"/>
            <a:ext cx="1800000" cy="18000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10" name="Espace réservé d’image 5">
            <a:extLst>
              <a:ext uri="{FF2B5EF4-FFF2-40B4-BE49-F238E27FC236}">
                <a16:creationId xmlns:a16="http://schemas.microsoft.com/office/drawing/2014/main" id="{B88FD4DB-5089-4686-B4F7-A26163146C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57037" y="2395565"/>
            <a:ext cx="1800000" cy="1800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11" name="Espace réservé d’image 5">
            <a:extLst>
              <a:ext uri="{FF2B5EF4-FFF2-40B4-BE49-F238E27FC236}">
                <a16:creationId xmlns:a16="http://schemas.microsoft.com/office/drawing/2014/main" id="{324023AF-AB97-4B60-86FA-5DC8DA1B5C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752" y="471129"/>
            <a:ext cx="1800000" cy="180000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12" name="Espace réservé d’image 5">
            <a:extLst>
              <a:ext uri="{FF2B5EF4-FFF2-40B4-BE49-F238E27FC236}">
                <a16:creationId xmlns:a16="http://schemas.microsoft.com/office/drawing/2014/main" id="{8210F231-568A-4348-B33F-9EBB4A5CF9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57037" y="471129"/>
            <a:ext cx="1800000" cy="1800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</p:spTree>
    <p:extLst>
      <p:ext uri="{BB962C8B-B14F-4D97-AF65-F5344CB8AC3E}">
        <p14:creationId xmlns:p14="http://schemas.microsoft.com/office/powerpoint/2010/main" val="244511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Col gauche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980000"/>
            <a:ext cx="5580000" cy="4140000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13" name="En-tête gauche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620000"/>
            <a:ext cx="5580000" cy="360000"/>
          </a:xfrm>
        </p:spPr>
        <p:txBody>
          <a:bodyPr rtlCol="0"/>
          <a:lstStyle>
            <a:lvl1pPr marL="0" indent="0">
              <a:buNone/>
              <a:defRPr b="1"/>
            </a:lvl1pPr>
          </a:lstStyle>
          <a:p>
            <a:pPr lvl="0" rtl="0"/>
            <a:r>
              <a:rPr lang="fr-FR" noProof="0" dirty="0"/>
              <a:t>Comparer A</a:t>
            </a:r>
          </a:p>
        </p:txBody>
      </p:sp>
      <p:sp>
        <p:nvSpPr>
          <p:cNvPr id="4" name="Col droite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3200" y="1980000"/>
            <a:ext cx="5580000" cy="4140000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15" name="En-tête droit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620000"/>
            <a:ext cx="5580000" cy="360000"/>
          </a:xfrm>
        </p:spPr>
        <p:txBody>
          <a:bodyPr rtlCol="0"/>
          <a:lstStyle>
            <a:lvl1pPr marL="0" indent="0">
              <a:buNone/>
              <a:defRPr b="1"/>
            </a:lvl1pPr>
          </a:lstStyle>
          <a:p>
            <a:pPr lvl="0" rtl="0"/>
            <a:r>
              <a:rPr lang="fr-FR" noProof="0" dirty="0"/>
              <a:t>Comparer B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67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9A41AC-399F-4B25-A28A-F7679843C3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0" name="Légende">
            <a:extLst>
              <a:ext uri="{FF2B5EF4-FFF2-40B4-BE49-F238E27FC236}">
                <a16:creationId xmlns:a16="http://schemas.microsoft.com/office/drawing/2014/main" id="{E1C65CF6-B529-468F-B46C-1D1C2E71A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 dirty="0"/>
              <a:t>Placez la légende de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5845FB-DCB7-4844-B346-98986ADF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élément multimédia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Insérer votre vidéo</a:t>
            </a:r>
          </a:p>
        </p:txBody>
      </p:sp>
      <p:sp>
        <p:nvSpPr>
          <p:cNvPr id="5" name="Légende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fr-FR" noProof="0" dirty="0"/>
              <a:t>Placez la légende de votre photo ici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éparat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5" name="Espace réservé d’image 9">
            <a:extLst>
              <a:ext uri="{FF2B5EF4-FFF2-40B4-BE49-F238E27FC236}">
                <a16:creationId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votre photo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rtlCol="0"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Merci</a:t>
            </a:r>
          </a:p>
        </p:txBody>
      </p:sp>
      <p:sp>
        <p:nvSpPr>
          <p:cNvPr id="18" name="Graphisme 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fr-FR" dirty="0"/>
          </a:p>
        </p:txBody>
      </p:sp>
      <p:sp>
        <p:nvSpPr>
          <p:cNvPr id="15" name="Nom">
            <a:extLst>
              <a:ext uri="{FF2B5EF4-FFF2-40B4-BE49-F238E27FC236}">
                <a16:creationId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rtlCol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dirty="0"/>
              <a:t>Nom</a:t>
            </a:r>
          </a:p>
        </p:txBody>
      </p:sp>
      <p:sp>
        <p:nvSpPr>
          <p:cNvPr id="16" name="E-mail">
            <a:extLst>
              <a:ext uri="{FF2B5EF4-FFF2-40B4-BE49-F238E27FC236}">
                <a16:creationId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rtlCol="0"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dirty="0"/>
              <a:t>E-mail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1" name="Rectangle 20">
            <a:extLst>
              <a:ext uri="{FF2B5EF4-FFF2-40B4-BE49-F238E27FC236}">
                <a16:creationId xmlns:a16="http://schemas.microsoft.com/office/drawing/2014/main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 rtl="0"/>
            <a:endParaRPr lang="fr-FR" sz="1000" noProof="1">
              <a:latin typeface="Tw Cen MT" panose="020B0602020104020603" pitchFamily="34" charset="0"/>
            </a:endParaRP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747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0" name="Sous-titre">
            <a:extLst>
              <a:ext uri="{FF2B5EF4-FFF2-40B4-BE49-F238E27FC236}">
                <a16:creationId xmlns:a16="http://schemas.microsoft.com/office/drawing/2014/main" id="{1CC9B96F-1A0A-4B16-BDF7-48B289CD5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fr-FR" noProof="0" dirty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11473200" cy="4500000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038FCAA-94B1-47BD-AD46-123D3404BB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1A11CEA-C130-40E5-A858-8D4FE6E586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99CE02-8616-40B2-85FF-B06E192752AB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DF8E0-6324-45B7-8B0A-24383EF1B915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 rtl="0"/>
            <a:r>
              <a:rPr lang="fr-FR" sz="1000" noProof="1">
                <a:latin typeface="+mn-lt"/>
              </a:rPr>
              <a:t>Jens Martensson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1A9E718F-2F10-41F1-8E9F-18DD53EF065F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483329"/>
            <a:ext cx="2378438" cy="187367"/>
          </a:xfrm>
          <a:prstGeom prst="rect">
            <a:avLst/>
          </a:prstGeom>
          <a:gradFill>
            <a:gsLst>
              <a:gs pos="82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</p:spPr>
        <p:txBody>
          <a:bodyPr vert="horz" lIns="3600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4400" y="6678000"/>
            <a:ext cx="597600" cy="144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058DB212-BFA2-403F-85EF-DFD3FF6D973A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3" r:id="rId4"/>
    <p:sldLayoutId id="2147483656" r:id="rId5"/>
    <p:sldLayoutId id="2147483660" r:id="rId6"/>
    <p:sldLayoutId id="2147483661" r:id="rId7"/>
    <p:sldLayoutId id="2147483664" r:id="rId8"/>
    <p:sldLayoutId id="2147483650" r:id="rId9"/>
    <p:sldLayoutId id="2147483652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mth-NxB9Kc?feature=oembed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1.</a:t>
            </a:r>
            <a:br>
              <a:rPr lang="fr-FR" dirty="0"/>
            </a:br>
            <a:r>
              <a:rPr lang="fr-FR" dirty="0"/>
              <a:t>Comment prendre du recul et lâcher prise peut diminuer le stress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noProof="1"/>
              <a:t>(sur soi, son travail et les autres)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B17638D-56AE-48AD-96C8-EE46229C7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sme 8" descr="contour de radar spatial">
            <a:extLst>
              <a:ext uri="{FF2B5EF4-FFF2-40B4-BE49-F238E27FC236}">
                <a16:creationId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pic>
        <p:nvPicPr>
          <p:cNvPr id="9" name="Espace réservé d’image 8" descr="Personne en combinaison spatiale dans un vaisseau spatial">
            <a:extLst>
              <a:ext uri="{FF2B5EF4-FFF2-40B4-BE49-F238E27FC236}">
                <a16:creationId xmlns:a16="http://schemas.microsoft.com/office/drawing/2014/main" id="{02EAB7FB-AEBA-41BC-B1D7-A4B080684C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2.</a:t>
            </a:r>
            <a:br>
              <a:rPr lang="fr-FR" dirty="0"/>
            </a:br>
            <a:r>
              <a:rPr lang="fr-FR" dirty="0"/>
              <a:t>Comment être moins exigeant peut diminuer le stress ?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B17638D-56AE-48AD-96C8-EE46229C7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sme 8" descr="contour de radar spatial">
            <a:extLst>
              <a:ext uri="{FF2B5EF4-FFF2-40B4-BE49-F238E27FC236}">
                <a16:creationId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pic>
        <p:nvPicPr>
          <p:cNvPr id="9" name="Espace réservé d’image 8" descr="Personne en combinaison spatiale dans un vaisseau spatial">
            <a:extLst>
              <a:ext uri="{FF2B5EF4-FFF2-40B4-BE49-F238E27FC236}">
                <a16:creationId xmlns:a16="http://schemas.microsoft.com/office/drawing/2014/main" id="{02EAB7FB-AEBA-41BC-B1D7-A4B080684C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BD9535D-3308-46EF-A582-623A2F2F3D3D}"/>
              </a:ext>
            </a:extLst>
          </p:cNvPr>
          <p:cNvSpPr txBox="1"/>
          <p:nvPr/>
        </p:nvSpPr>
        <p:spPr>
          <a:xfrm>
            <a:off x="8149701" y="3737499"/>
            <a:ext cx="375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(avec soi et les autres)</a:t>
            </a:r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57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0660CF-2F79-4C3F-B7D3-5FA6D375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9094718" cy="540000"/>
          </a:xfrm>
        </p:spPr>
        <p:txBody>
          <a:bodyPr/>
          <a:lstStyle/>
          <a:p>
            <a:r>
              <a:rPr lang="fr-BE" dirty="0"/>
              <a:t>Être trop exigeant, perfectionniste, c’est quoi ?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4ABF1B7-9E2B-4B7B-B69D-9201137674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Objectifs irréalisables</a:t>
            </a:r>
          </a:p>
          <a:p>
            <a:r>
              <a:rPr lang="fr-BE" dirty="0"/>
              <a:t>Charge émotionnelle</a:t>
            </a:r>
          </a:p>
          <a:p>
            <a:r>
              <a:rPr lang="fr-BE" dirty="0"/>
              <a:t>Perte de confiance en soi</a:t>
            </a:r>
          </a:p>
          <a:p>
            <a:r>
              <a:rPr lang="fr-BE" dirty="0"/>
              <a:t>Paralysie par peur de l’échec</a:t>
            </a:r>
          </a:p>
          <a:p>
            <a:r>
              <a:rPr lang="fr-BE" dirty="0"/>
              <a:t>Biais de négativité</a:t>
            </a:r>
          </a:p>
          <a:p>
            <a:r>
              <a:rPr lang="fr-BE" dirty="0"/>
              <a:t>Volonté de tout contrôler</a:t>
            </a:r>
          </a:p>
          <a:p>
            <a:r>
              <a:rPr lang="fr-BE" dirty="0"/>
              <a:t>Comportement toxique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BFDBD8-83CD-43D0-AF82-6FB00A3461E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pPr rtl="0"/>
              <a:t>11</a:t>
            </a:fld>
            <a:endParaRPr lang="fr-FR" noProof="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BFE4426-6406-4D45-930A-9E3B4EC25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85934" y="2171501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948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0660CF-2F79-4C3F-B7D3-5FA6D375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9094718" cy="540000"/>
          </a:xfrm>
        </p:spPr>
        <p:txBody>
          <a:bodyPr/>
          <a:lstStyle/>
          <a:p>
            <a:r>
              <a:rPr lang="fr-BE" dirty="0"/>
              <a:t>Tout n’est pas noir ou blanc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4ABF1B7-9E2B-4B7B-B69D-9201137674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Vision en noir et blanc = réussite ou échec sans entre-deux</a:t>
            </a:r>
          </a:p>
          <a:p>
            <a:r>
              <a:rPr lang="fr-BE" dirty="0"/>
              <a:t>Mettre en place des paliers pour retenir le positif</a:t>
            </a:r>
          </a:p>
          <a:p>
            <a:pPr lvl="1"/>
            <a:r>
              <a:rPr lang="fr-BE" dirty="0"/>
              <a:t>Si on a tout raté, au moins on a appris ce qu’il ne faut pas faire</a:t>
            </a:r>
          </a:p>
          <a:p>
            <a:pPr lvl="1"/>
            <a:r>
              <a:rPr lang="fr-BE" dirty="0"/>
              <a:t>Si on a réussi partiellement, c’est qu’on a déjà réussi quelque chose</a:t>
            </a:r>
          </a:p>
          <a:p>
            <a:pPr lvl="1"/>
            <a:r>
              <a:rPr lang="fr-BE" dirty="0"/>
              <a:t>Si on a presque tout réussi, c’est déjà un excellent résultat</a:t>
            </a:r>
          </a:p>
          <a:p>
            <a:pPr lvl="1"/>
            <a:endParaRPr lang="fr-BE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BFDBD8-83CD-43D0-AF82-6FB00A3461E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pPr rtl="0"/>
              <a:t>12</a:t>
            </a:fld>
            <a:endParaRPr lang="fr-FR" noProof="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BFE4426-6406-4D45-930A-9E3B4EC25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85934" y="2171501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590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0660CF-2F79-4C3F-B7D3-5FA6D375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9094718" cy="540000"/>
          </a:xfrm>
        </p:spPr>
        <p:txBody>
          <a:bodyPr/>
          <a:lstStyle/>
          <a:p>
            <a:r>
              <a:rPr lang="fr-BE" dirty="0"/>
              <a:t>Le mieux est l’ennemi du bien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4ABF1B7-9E2B-4B7B-B69D-9201137674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Le perfectionnisme peut se révéler contre-productif</a:t>
            </a:r>
          </a:p>
          <a:p>
            <a:r>
              <a:rPr lang="fr-BE" dirty="0"/>
              <a:t>Exemple: réalisation d’un projet complexe de programmation</a:t>
            </a:r>
          </a:p>
          <a:p>
            <a:pPr lvl="1"/>
            <a:r>
              <a:rPr lang="fr-BE" dirty="0"/>
              <a:t>Structurer le projet et définir les tâches</a:t>
            </a:r>
          </a:p>
          <a:p>
            <a:pPr lvl="1"/>
            <a:r>
              <a:rPr lang="fr-BE" dirty="0"/>
              <a:t>Se tenir au temps imparti pour chaque tâche</a:t>
            </a:r>
          </a:p>
          <a:p>
            <a:pPr lvl="1"/>
            <a:r>
              <a:rPr lang="fr-BE" dirty="0"/>
              <a:t>Aller à l’essentiel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BFDBD8-83CD-43D0-AF82-6FB00A3461E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pPr rtl="0"/>
              <a:t>13</a:t>
            </a:fld>
            <a:endParaRPr lang="fr-FR" noProof="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BFE4426-6406-4D45-930A-9E3B4EC25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85934" y="2171501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216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0660CF-2F79-4C3F-B7D3-5FA6D375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9094718" cy="540000"/>
          </a:xfrm>
        </p:spPr>
        <p:txBody>
          <a:bodyPr/>
          <a:lstStyle/>
          <a:p>
            <a:r>
              <a:rPr lang="fr-BE" dirty="0"/>
              <a:t>Le processus est plus important que la finalité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4ABF1B7-9E2B-4B7B-B69D-9201137674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Apprendre à apprécier le processus plutôt que seulement le travail terminé</a:t>
            </a:r>
          </a:p>
          <a:p>
            <a:r>
              <a:rPr lang="fr-BE" dirty="0"/>
              <a:t>Même en cas d’échec, il y a toujours une expérience positive ou un apprentissage à retenir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BFDBD8-83CD-43D0-AF82-6FB00A3461E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pPr rtl="0"/>
              <a:t>14</a:t>
            </a:fld>
            <a:endParaRPr lang="fr-FR" noProof="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BFE4426-6406-4D45-930A-9E3B4EC25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85934" y="2171501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631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0660CF-2F79-4C3F-B7D3-5FA6D375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9094718" cy="540000"/>
          </a:xfrm>
        </p:spPr>
        <p:txBody>
          <a:bodyPr/>
          <a:lstStyle/>
          <a:p>
            <a:r>
              <a:rPr lang="fr-BE" dirty="0"/>
              <a:t>Embrasser ses imperfections et celles des autres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4ABF1B7-9E2B-4B7B-B69D-9201137674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 err="1"/>
              <a:t>Cfr</a:t>
            </a:r>
            <a:r>
              <a:rPr lang="fr-BE" dirty="0"/>
              <a:t>. Estime de soi</a:t>
            </a:r>
          </a:p>
          <a:p>
            <a:r>
              <a:rPr lang="fr-BE" dirty="0" err="1"/>
              <a:t>Cfr</a:t>
            </a:r>
            <a:r>
              <a:rPr lang="fr-BE" dirty="0"/>
              <a:t>. Lâcher prise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BFDBD8-83CD-43D0-AF82-6FB00A3461E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058DB212-BFA2-403F-85EF-DFD3FF6D973A}" type="slidenum">
              <a:rPr lang="fr-FR" noProof="0" smtClean="0"/>
              <a:pPr rtl="0"/>
              <a:t>15</a:t>
            </a:fld>
            <a:endParaRPr lang="fr-FR" noProof="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BFE4426-6406-4D45-930A-9E3B4EC25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85934" y="2171501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096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Merci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F23033-2528-4D88-8804-06C90619D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7726" y="5055571"/>
            <a:ext cx="3756943" cy="252000"/>
          </a:xfrm>
        </p:spPr>
        <p:txBody>
          <a:bodyPr rtlCol="0"/>
          <a:lstStyle/>
          <a:p>
            <a:pPr rtl="0"/>
            <a:r>
              <a:rPr lang="fr-FR" noProof="1"/>
              <a:t>Thibault Vroonhove</a:t>
            </a:r>
          </a:p>
          <a:p>
            <a:pPr rtl="0"/>
            <a:r>
              <a:rPr lang="fr-FR" noProof="1"/>
              <a:t>Thomas Gillard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0F12597-AABE-455F-AE27-B788519B2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89813" y="308601"/>
            <a:ext cx="445684" cy="444742"/>
            <a:chOff x="5660231" y="2993234"/>
            <a:chExt cx="868511" cy="866677"/>
          </a:xfrm>
        </p:grpSpPr>
        <p:sp>
          <p:nvSpPr>
            <p:cNvPr id="15" name="Forme libre : Forme 14">
              <a:extLst>
                <a:ext uri="{FF2B5EF4-FFF2-40B4-BE49-F238E27FC236}">
                  <a16:creationId xmlns:a16="http://schemas.microsoft.com/office/drawing/2014/main" id="{559EE1F1-B897-408A-A84B-C550FFD08D48}"/>
                </a:ext>
              </a:extLst>
            </p:cNvPr>
            <p:cNvSpPr/>
            <p:nvPr/>
          </p:nvSpPr>
          <p:spPr>
            <a:xfrm>
              <a:off x="5660231" y="3288411"/>
              <a:ext cx="571500" cy="571500"/>
            </a:xfrm>
            <a:custGeom>
              <a:avLst/>
              <a:gdLst>
                <a:gd name="connsiteX0" fmla="*/ 288179 w 571500"/>
                <a:gd name="connsiteY0" fmla="*/ 7144 h 571500"/>
                <a:gd name="connsiteX1" fmla="*/ 7144 w 571500"/>
                <a:gd name="connsiteY1" fmla="*/ 288179 h 571500"/>
                <a:gd name="connsiteX2" fmla="*/ 288179 w 571500"/>
                <a:gd name="connsiteY2" fmla="*/ 569214 h 571500"/>
                <a:gd name="connsiteX3" fmla="*/ 569214 w 571500"/>
                <a:gd name="connsiteY3" fmla="*/ 288179 h 571500"/>
                <a:gd name="connsiteX4" fmla="*/ 288179 w 571500"/>
                <a:gd name="connsiteY4" fmla="*/ 7144 h 571500"/>
                <a:gd name="connsiteX5" fmla="*/ 288179 w 571500"/>
                <a:gd name="connsiteY5" fmla="*/ 531114 h 571500"/>
                <a:gd name="connsiteX6" fmla="*/ 45244 w 571500"/>
                <a:gd name="connsiteY6" fmla="*/ 288179 h 571500"/>
                <a:gd name="connsiteX7" fmla="*/ 288179 w 571500"/>
                <a:gd name="connsiteY7" fmla="*/ 45244 h 571500"/>
                <a:gd name="connsiteX8" fmla="*/ 531114 w 571500"/>
                <a:gd name="connsiteY8" fmla="*/ 288179 h 571500"/>
                <a:gd name="connsiteX9" fmla="*/ 288179 w 571500"/>
                <a:gd name="connsiteY9" fmla="*/ 53111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0" h="571500">
                  <a:moveTo>
                    <a:pt x="288179" y="7144"/>
                  </a:moveTo>
                  <a:cubicBezTo>
                    <a:pt x="133217" y="7144"/>
                    <a:pt x="7144" y="133217"/>
                    <a:pt x="7144" y="288179"/>
                  </a:cubicBezTo>
                  <a:cubicBezTo>
                    <a:pt x="7144" y="443141"/>
                    <a:pt x="133217" y="569214"/>
                    <a:pt x="288179" y="569214"/>
                  </a:cubicBezTo>
                  <a:cubicBezTo>
                    <a:pt x="443141" y="569214"/>
                    <a:pt x="569214" y="443151"/>
                    <a:pt x="569214" y="288179"/>
                  </a:cubicBezTo>
                  <a:cubicBezTo>
                    <a:pt x="569214" y="133207"/>
                    <a:pt x="443141" y="7144"/>
                    <a:pt x="288179" y="7144"/>
                  </a:cubicBezTo>
                  <a:close/>
                  <a:moveTo>
                    <a:pt x="288179" y="531114"/>
                  </a:moveTo>
                  <a:cubicBezTo>
                    <a:pt x="154219" y="531114"/>
                    <a:pt x="45244" y="422138"/>
                    <a:pt x="45244" y="288179"/>
                  </a:cubicBezTo>
                  <a:cubicBezTo>
                    <a:pt x="45244" y="154219"/>
                    <a:pt x="154219" y="45244"/>
                    <a:pt x="288179" y="45244"/>
                  </a:cubicBezTo>
                  <a:cubicBezTo>
                    <a:pt x="422138" y="45244"/>
                    <a:pt x="531114" y="154229"/>
                    <a:pt x="531114" y="288179"/>
                  </a:cubicBezTo>
                  <a:cubicBezTo>
                    <a:pt x="531114" y="422129"/>
                    <a:pt x="422129" y="531114"/>
                    <a:pt x="288179" y="5311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033469D8-D3DC-4362-8C73-DB3F504C5B01}"/>
                </a:ext>
              </a:extLst>
            </p:cNvPr>
            <p:cNvSpPr/>
            <p:nvPr/>
          </p:nvSpPr>
          <p:spPr>
            <a:xfrm>
              <a:off x="5778589" y="3406883"/>
              <a:ext cx="171450" cy="171450"/>
            </a:xfrm>
            <a:custGeom>
              <a:avLst/>
              <a:gdLst>
                <a:gd name="connsiteX0" fmla="*/ 47844 w 171450"/>
                <a:gd name="connsiteY0" fmla="*/ 101613 h 171450"/>
                <a:gd name="connsiteX1" fmla="*/ 45253 w 171450"/>
                <a:gd name="connsiteY1" fmla="*/ 87068 h 171450"/>
                <a:gd name="connsiteX2" fmla="*/ 87068 w 171450"/>
                <a:gd name="connsiteY2" fmla="*/ 45244 h 171450"/>
                <a:gd name="connsiteX3" fmla="*/ 128883 w 171450"/>
                <a:gd name="connsiteY3" fmla="*/ 87068 h 171450"/>
                <a:gd name="connsiteX4" fmla="*/ 87116 w 171450"/>
                <a:gd name="connsiteY4" fmla="*/ 128883 h 171450"/>
                <a:gd name="connsiteX5" fmla="*/ 68085 w 171450"/>
                <a:gd name="connsiteY5" fmla="*/ 147952 h 171450"/>
                <a:gd name="connsiteX6" fmla="*/ 87135 w 171450"/>
                <a:gd name="connsiteY6" fmla="*/ 166983 h 171450"/>
                <a:gd name="connsiteX7" fmla="*/ 87154 w 171450"/>
                <a:gd name="connsiteY7" fmla="*/ 166983 h 171450"/>
                <a:gd name="connsiteX8" fmla="*/ 166973 w 171450"/>
                <a:gd name="connsiteY8" fmla="*/ 87068 h 171450"/>
                <a:gd name="connsiteX9" fmla="*/ 87058 w 171450"/>
                <a:gd name="connsiteY9" fmla="*/ 7144 h 171450"/>
                <a:gd name="connsiteX10" fmla="*/ 7144 w 171450"/>
                <a:gd name="connsiteY10" fmla="*/ 87068 h 171450"/>
                <a:gd name="connsiteX11" fmla="*/ 12125 w 171450"/>
                <a:gd name="connsiteY11" fmla="*/ 114881 h 171450"/>
                <a:gd name="connsiteX12" fmla="*/ 36614 w 171450"/>
                <a:gd name="connsiteY12" fmla="*/ 126111 h 171450"/>
                <a:gd name="connsiteX13" fmla="*/ 47844 w 171450"/>
                <a:gd name="connsiteY13" fmla="*/ 10161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171450">
                  <a:moveTo>
                    <a:pt x="47844" y="101613"/>
                  </a:moveTo>
                  <a:cubicBezTo>
                    <a:pt x="46120" y="96974"/>
                    <a:pt x="45253" y="92078"/>
                    <a:pt x="45253" y="87068"/>
                  </a:cubicBezTo>
                  <a:cubicBezTo>
                    <a:pt x="45253" y="64008"/>
                    <a:pt x="64008" y="45244"/>
                    <a:pt x="87068" y="45244"/>
                  </a:cubicBezTo>
                  <a:cubicBezTo>
                    <a:pt x="110128" y="45244"/>
                    <a:pt x="128883" y="64008"/>
                    <a:pt x="128883" y="87068"/>
                  </a:cubicBezTo>
                  <a:cubicBezTo>
                    <a:pt x="128883" y="110099"/>
                    <a:pt x="110147" y="128854"/>
                    <a:pt x="87116" y="128883"/>
                  </a:cubicBezTo>
                  <a:cubicBezTo>
                    <a:pt x="76600" y="128892"/>
                    <a:pt x="68075" y="137427"/>
                    <a:pt x="68085" y="147952"/>
                  </a:cubicBezTo>
                  <a:cubicBezTo>
                    <a:pt x="68094" y="158477"/>
                    <a:pt x="76619" y="166983"/>
                    <a:pt x="87135" y="166983"/>
                  </a:cubicBezTo>
                  <a:cubicBezTo>
                    <a:pt x="87135" y="166983"/>
                    <a:pt x="87144" y="166983"/>
                    <a:pt x="87154" y="166983"/>
                  </a:cubicBezTo>
                  <a:cubicBezTo>
                    <a:pt x="131169" y="166935"/>
                    <a:pt x="166973" y="131083"/>
                    <a:pt x="166973" y="87068"/>
                  </a:cubicBezTo>
                  <a:cubicBezTo>
                    <a:pt x="166973" y="42996"/>
                    <a:pt x="131121" y="7144"/>
                    <a:pt x="87058" y="7144"/>
                  </a:cubicBezTo>
                  <a:cubicBezTo>
                    <a:pt x="42996" y="7144"/>
                    <a:pt x="7144" y="42996"/>
                    <a:pt x="7144" y="87068"/>
                  </a:cubicBezTo>
                  <a:cubicBezTo>
                    <a:pt x="7144" y="96631"/>
                    <a:pt x="8820" y="105985"/>
                    <a:pt x="12125" y="114881"/>
                  </a:cubicBezTo>
                  <a:cubicBezTo>
                    <a:pt x="15783" y="124749"/>
                    <a:pt x="26737" y="129759"/>
                    <a:pt x="36614" y="126111"/>
                  </a:cubicBezTo>
                  <a:cubicBezTo>
                    <a:pt x="46492" y="122434"/>
                    <a:pt x="51511" y="111471"/>
                    <a:pt x="47844" y="1016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56D60673-90C1-4A3B-B705-02383760807C}"/>
                </a:ext>
              </a:extLst>
            </p:cNvPr>
            <p:cNvSpPr/>
            <p:nvPr/>
          </p:nvSpPr>
          <p:spPr>
            <a:xfrm>
              <a:off x="6007446" y="3504769"/>
              <a:ext cx="142875" cy="142875"/>
            </a:xfrm>
            <a:custGeom>
              <a:avLst/>
              <a:gdLst>
                <a:gd name="connsiteX0" fmla="*/ 97184 w 142875"/>
                <a:gd name="connsiteY0" fmla="*/ 61648 h 142875"/>
                <a:gd name="connsiteX1" fmla="*/ 99041 w 142875"/>
                <a:gd name="connsiteY1" fmla="*/ 71506 h 142875"/>
                <a:gd name="connsiteX2" fmla="*/ 72142 w 142875"/>
                <a:gd name="connsiteY2" fmla="*/ 98395 h 142875"/>
                <a:gd name="connsiteX3" fmla="*/ 45244 w 142875"/>
                <a:gd name="connsiteY3" fmla="*/ 71506 h 142875"/>
                <a:gd name="connsiteX4" fmla="*/ 67618 w 142875"/>
                <a:gd name="connsiteY4" fmla="*/ 44989 h 142875"/>
                <a:gd name="connsiteX5" fmla="*/ 83239 w 142875"/>
                <a:gd name="connsiteY5" fmla="*/ 23033 h 142875"/>
                <a:gd name="connsiteX6" fmla="*/ 61293 w 142875"/>
                <a:gd name="connsiteY6" fmla="*/ 7403 h 142875"/>
                <a:gd name="connsiteX7" fmla="*/ 7144 w 142875"/>
                <a:gd name="connsiteY7" fmla="*/ 71497 h 142875"/>
                <a:gd name="connsiteX8" fmla="*/ 72142 w 142875"/>
                <a:gd name="connsiteY8" fmla="*/ 136486 h 142875"/>
                <a:gd name="connsiteX9" fmla="*/ 137141 w 142875"/>
                <a:gd name="connsiteY9" fmla="*/ 71497 h 142875"/>
                <a:gd name="connsiteX10" fmla="*/ 132617 w 142875"/>
                <a:gd name="connsiteY10" fmla="*/ 47646 h 142875"/>
                <a:gd name="connsiteX11" fmla="*/ 107899 w 142875"/>
                <a:gd name="connsiteY11" fmla="*/ 36921 h 142875"/>
                <a:gd name="connsiteX12" fmla="*/ 97184 w 142875"/>
                <a:gd name="connsiteY12" fmla="*/ 6164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42875">
                  <a:moveTo>
                    <a:pt x="97184" y="61648"/>
                  </a:moveTo>
                  <a:cubicBezTo>
                    <a:pt x="98412" y="64772"/>
                    <a:pt x="99041" y="68096"/>
                    <a:pt x="99041" y="71506"/>
                  </a:cubicBezTo>
                  <a:cubicBezTo>
                    <a:pt x="99041" y="86337"/>
                    <a:pt x="86973" y="98395"/>
                    <a:pt x="72142" y="98395"/>
                  </a:cubicBezTo>
                  <a:cubicBezTo>
                    <a:pt x="57312" y="98395"/>
                    <a:pt x="45244" y="86327"/>
                    <a:pt x="45244" y="71506"/>
                  </a:cubicBezTo>
                  <a:cubicBezTo>
                    <a:pt x="45244" y="58314"/>
                    <a:pt x="54654" y="47160"/>
                    <a:pt x="67618" y="44989"/>
                  </a:cubicBezTo>
                  <a:cubicBezTo>
                    <a:pt x="77991" y="43236"/>
                    <a:pt x="84992" y="33406"/>
                    <a:pt x="83239" y="23033"/>
                  </a:cubicBezTo>
                  <a:cubicBezTo>
                    <a:pt x="81486" y="12661"/>
                    <a:pt x="71657" y="5688"/>
                    <a:pt x="61293" y="7403"/>
                  </a:cubicBezTo>
                  <a:cubicBezTo>
                    <a:pt x="29918" y="12689"/>
                    <a:pt x="7144" y="39645"/>
                    <a:pt x="7144" y="71497"/>
                  </a:cubicBezTo>
                  <a:cubicBezTo>
                    <a:pt x="7144" y="107339"/>
                    <a:pt x="36300" y="136486"/>
                    <a:pt x="72142" y="136486"/>
                  </a:cubicBezTo>
                  <a:cubicBezTo>
                    <a:pt x="107985" y="136486"/>
                    <a:pt x="137141" y="107330"/>
                    <a:pt x="137141" y="71497"/>
                  </a:cubicBezTo>
                  <a:cubicBezTo>
                    <a:pt x="137141" y="63277"/>
                    <a:pt x="135617" y="55247"/>
                    <a:pt x="132617" y="47646"/>
                  </a:cubicBezTo>
                  <a:cubicBezTo>
                    <a:pt x="128749" y="37864"/>
                    <a:pt x="117672" y="33073"/>
                    <a:pt x="107899" y="36921"/>
                  </a:cubicBezTo>
                  <a:cubicBezTo>
                    <a:pt x="98127" y="40788"/>
                    <a:pt x="93316" y="51856"/>
                    <a:pt x="97184" y="616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941908B8-1FD7-4EE4-AE25-1C45D34F1498}"/>
                </a:ext>
              </a:extLst>
            </p:cNvPr>
            <p:cNvSpPr/>
            <p:nvPr/>
          </p:nvSpPr>
          <p:spPr>
            <a:xfrm>
              <a:off x="5819742" y="3637845"/>
              <a:ext cx="152400" cy="142875"/>
            </a:xfrm>
            <a:custGeom>
              <a:avLst/>
              <a:gdLst>
                <a:gd name="connsiteX0" fmla="*/ 77414 w 152400"/>
                <a:gd name="connsiteY0" fmla="*/ 7144 h 142875"/>
                <a:gd name="connsiteX1" fmla="*/ 27703 w 152400"/>
                <a:gd name="connsiteY1" fmla="*/ 27737 h 142875"/>
                <a:gd name="connsiteX2" fmla="*/ 27703 w 152400"/>
                <a:gd name="connsiteY2" fmla="*/ 127168 h 142875"/>
                <a:gd name="connsiteX3" fmla="*/ 49382 w 152400"/>
                <a:gd name="connsiteY3" fmla="*/ 141932 h 142875"/>
                <a:gd name="connsiteX4" fmla="*/ 56964 w 152400"/>
                <a:gd name="connsiteY4" fmla="*/ 143523 h 142875"/>
                <a:gd name="connsiteX5" fmla="*/ 74443 w 152400"/>
                <a:gd name="connsiteY5" fmla="*/ 132055 h 142875"/>
                <a:gd name="connsiteX6" fmla="*/ 64556 w 152400"/>
                <a:gd name="connsiteY6" fmla="*/ 106994 h 142875"/>
                <a:gd name="connsiteX7" fmla="*/ 54631 w 152400"/>
                <a:gd name="connsiteY7" fmla="*/ 100222 h 142875"/>
                <a:gd name="connsiteX8" fmla="*/ 54631 w 152400"/>
                <a:gd name="connsiteY8" fmla="*/ 54673 h 142875"/>
                <a:gd name="connsiteX9" fmla="*/ 100170 w 152400"/>
                <a:gd name="connsiteY9" fmla="*/ 54673 h 142875"/>
                <a:gd name="connsiteX10" fmla="*/ 103675 w 152400"/>
                <a:gd name="connsiteY10" fmla="*/ 96088 h 142875"/>
                <a:gd name="connsiteX11" fmla="*/ 108152 w 152400"/>
                <a:gd name="connsiteY11" fmla="*/ 122653 h 142875"/>
                <a:gd name="connsiteX12" fmla="*/ 134717 w 152400"/>
                <a:gd name="connsiteY12" fmla="*/ 118167 h 142875"/>
                <a:gd name="connsiteX13" fmla="*/ 127106 w 152400"/>
                <a:gd name="connsiteY13" fmla="*/ 27737 h 142875"/>
                <a:gd name="connsiteX14" fmla="*/ 77414 w 152400"/>
                <a:gd name="connsiteY1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142875">
                  <a:moveTo>
                    <a:pt x="77414" y="7144"/>
                  </a:moveTo>
                  <a:cubicBezTo>
                    <a:pt x="58631" y="7144"/>
                    <a:pt x="40981" y="14459"/>
                    <a:pt x="27703" y="27737"/>
                  </a:cubicBezTo>
                  <a:cubicBezTo>
                    <a:pt x="291" y="55150"/>
                    <a:pt x="291" y="99755"/>
                    <a:pt x="27703" y="127168"/>
                  </a:cubicBezTo>
                  <a:cubicBezTo>
                    <a:pt x="33990" y="133445"/>
                    <a:pt x="41286" y="138417"/>
                    <a:pt x="49382" y="141932"/>
                  </a:cubicBezTo>
                  <a:cubicBezTo>
                    <a:pt x="51859" y="143008"/>
                    <a:pt x="54431" y="143523"/>
                    <a:pt x="56964" y="143523"/>
                  </a:cubicBezTo>
                  <a:cubicBezTo>
                    <a:pt x="64318" y="143523"/>
                    <a:pt x="71328" y="139236"/>
                    <a:pt x="74443" y="132055"/>
                  </a:cubicBezTo>
                  <a:cubicBezTo>
                    <a:pt x="78634" y="122396"/>
                    <a:pt x="74214" y="111185"/>
                    <a:pt x="64556" y="106994"/>
                  </a:cubicBezTo>
                  <a:cubicBezTo>
                    <a:pt x="60850" y="105385"/>
                    <a:pt x="57517" y="103108"/>
                    <a:pt x="54631" y="100222"/>
                  </a:cubicBezTo>
                  <a:cubicBezTo>
                    <a:pt x="42077" y="87668"/>
                    <a:pt x="42077" y="67227"/>
                    <a:pt x="54631" y="54673"/>
                  </a:cubicBezTo>
                  <a:cubicBezTo>
                    <a:pt x="66785" y="42501"/>
                    <a:pt x="88006" y="42510"/>
                    <a:pt x="100170" y="54673"/>
                  </a:cubicBezTo>
                  <a:cubicBezTo>
                    <a:pt x="111333" y="65837"/>
                    <a:pt x="112809" y="83248"/>
                    <a:pt x="103675" y="96088"/>
                  </a:cubicBezTo>
                  <a:cubicBezTo>
                    <a:pt x="97569" y="104651"/>
                    <a:pt x="99579" y="116548"/>
                    <a:pt x="108152" y="122653"/>
                  </a:cubicBezTo>
                  <a:cubicBezTo>
                    <a:pt x="116715" y="128740"/>
                    <a:pt x="128611" y="126749"/>
                    <a:pt x="134717" y="118167"/>
                  </a:cubicBezTo>
                  <a:cubicBezTo>
                    <a:pt x="154672" y="90135"/>
                    <a:pt x="151471" y="52092"/>
                    <a:pt x="127106" y="27737"/>
                  </a:cubicBezTo>
                  <a:cubicBezTo>
                    <a:pt x="113848" y="14449"/>
                    <a:pt x="96188" y="7144"/>
                    <a:pt x="77414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4B17393E-C1C4-43DA-A6B1-3ABA77082A89}"/>
                </a:ext>
              </a:extLst>
            </p:cNvPr>
            <p:cNvSpPr/>
            <p:nvPr/>
          </p:nvSpPr>
          <p:spPr>
            <a:xfrm>
              <a:off x="6170593" y="3013169"/>
              <a:ext cx="333375" cy="333375"/>
            </a:xfrm>
            <a:custGeom>
              <a:avLst/>
              <a:gdLst>
                <a:gd name="connsiteX0" fmla="*/ 12723 w 333375"/>
                <a:gd name="connsiteY0" fmla="*/ 328515 h 333375"/>
                <a:gd name="connsiteX1" fmla="*/ 26191 w 333375"/>
                <a:gd name="connsiteY1" fmla="*/ 334097 h 333375"/>
                <a:gd name="connsiteX2" fmla="*/ 39660 w 333375"/>
                <a:gd name="connsiteY2" fmla="*/ 328515 h 333375"/>
                <a:gd name="connsiteX3" fmla="*/ 328515 w 333375"/>
                <a:gd name="connsiteY3" fmla="*/ 39660 h 333375"/>
                <a:gd name="connsiteX4" fmla="*/ 328515 w 333375"/>
                <a:gd name="connsiteY4" fmla="*/ 12723 h 333375"/>
                <a:gd name="connsiteX5" fmla="*/ 301578 w 333375"/>
                <a:gd name="connsiteY5" fmla="*/ 12723 h 333375"/>
                <a:gd name="connsiteX6" fmla="*/ 12723 w 333375"/>
                <a:gd name="connsiteY6" fmla="*/ 301578 h 333375"/>
                <a:gd name="connsiteX7" fmla="*/ 12723 w 333375"/>
                <a:gd name="connsiteY7" fmla="*/ 3285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33375">
                  <a:moveTo>
                    <a:pt x="12723" y="328515"/>
                  </a:moveTo>
                  <a:cubicBezTo>
                    <a:pt x="16438" y="332239"/>
                    <a:pt x="21315" y="334097"/>
                    <a:pt x="26191" y="334097"/>
                  </a:cubicBezTo>
                  <a:cubicBezTo>
                    <a:pt x="31068" y="334097"/>
                    <a:pt x="35945" y="332239"/>
                    <a:pt x="39660" y="328515"/>
                  </a:cubicBezTo>
                  <a:lnTo>
                    <a:pt x="328515" y="39660"/>
                  </a:lnTo>
                  <a:cubicBezTo>
                    <a:pt x="335954" y="32221"/>
                    <a:pt x="335954" y="20162"/>
                    <a:pt x="328515" y="12723"/>
                  </a:cubicBezTo>
                  <a:cubicBezTo>
                    <a:pt x="321085" y="5284"/>
                    <a:pt x="309008" y="5284"/>
                    <a:pt x="301578" y="12723"/>
                  </a:cubicBezTo>
                  <a:lnTo>
                    <a:pt x="12723" y="301578"/>
                  </a:lnTo>
                  <a:cubicBezTo>
                    <a:pt x="5284" y="309017"/>
                    <a:pt x="5284" y="321076"/>
                    <a:pt x="12723" y="3285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2C0F054A-6FFE-4012-93EE-568C5B1B2A42}"/>
                </a:ext>
              </a:extLst>
            </p:cNvPr>
            <p:cNvSpPr/>
            <p:nvPr/>
          </p:nvSpPr>
          <p:spPr>
            <a:xfrm>
              <a:off x="6058150" y="2993234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14 h 285750"/>
                <a:gd name="connsiteX2" fmla="*/ 12723 w 285750"/>
                <a:gd name="connsiteY2" fmla="*/ 276051 h 285750"/>
                <a:gd name="connsiteX3" fmla="*/ 26191 w 285750"/>
                <a:gd name="connsiteY3" fmla="*/ 281633 h 285750"/>
                <a:gd name="connsiteX4" fmla="*/ 39660 w 285750"/>
                <a:gd name="connsiteY4" fmla="*/ 27605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14"/>
                  </a:lnTo>
                  <a:cubicBezTo>
                    <a:pt x="5284" y="256553"/>
                    <a:pt x="5284" y="268612"/>
                    <a:pt x="12723" y="276051"/>
                  </a:cubicBezTo>
                  <a:cubicBezTo>
                    <a:pt x="16438" y="279775"/>
                    <a:pt x="21315" y="281633"/>
                    <a:pt x="26191" y="281633"/>
                  </a:cubicBezTo>
                  <a:cubicBezTo>
                    <a:pt x="31068" y="281633"/>
                    <a:pt x="35945" y="279775"/>
                    <a:pt x="39660" y="27605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11AA75F-0393-4B2E-96E1-F088CC6A12EF}"/>
                </a:ext>
              </a:extLst>
            </p:cNvPr>
            <p:cNvSpPr/>
            <p:nvPr/>
          </p:nvSpPr>
          <p:spPr>
            <a:xfrm>
              <a:off x="6242992" y="3178076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24 h 285750"/>
                <a:gd name="connsiteX2" fmla="*/ 12723 w 285750"/>
                <a:gd name="connsiteY2" fmla="*/ 276061 h 285750"/>
                <a:gd name="connsiteX3" fmla="*/ 26191 w 285750"/>
                <a:gd name="connsiteY3" fmla="*/ 281642 h 285750"/>
                <a:gd name="connsiteX4" fmla="*/ 39660 w 285750"/>
                <a:gd name="connsiteY4" fmla="*/ 27606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24"/>
                  </a:lnTo>
                  <a:cubicBezTo>
                    <a:pt x="5284" y="256563"/>
                    <a:pt x="5284" y="268622"/>
                    <a:pt x="12723" y="276061"/>
                  </a:cubicBezTo>
                  <a:cubicBezTo>
                    <a:pt x="16438" y="279785"/>
                    <a:pt x="21315" y="281642"/>
                    <a:pt x="26191" y="281642"/>
                  </a:cubicBezTo>
                  <a:cubicBezTo>
                    <a:pt x="31068" y="281642"/>
                    <a:pt x="35945" y="279785"/>
                    <a:pt x="39660" y="27606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</p:grpSp>
      <p:sp>
        <p:nvSpPr>
          <p:cNvPr id="9" name="Graphisme 14" descr="Contour de dinosaure">
            <a:extLst>
              <a:ext uri="{FF2B5EF4-FFF2-40B4-BE49-F238E27FC236}">
                <a16:creationId xmlns:a16="http://schemas.microsoft.com/office/drawing/2014/main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4946994" y="5307571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1DCE69A-183E-4D92-928A-CEE76B9E5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space réservé d’image 7" descr="Fillette avec couettes levant la main, avec tableau à l’arrière-plan">
            <a:extLst>
              <a:ext uri="{FF2B5EF4-FFF2-40B4-BE49-F238E27FC236}">
                <a16:creationId xmlns:a16="http://schemas.microsoft.com/office/drawing/2014/main" id="{A8A29F18-9B4E-4798-8043-A88568C47F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01097" y="1"/>
            <a:ext cx="4389475" cy="6677644"/>
          </a:xfrm>
        </p:spPr>
      </p:pic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25C384BA-0032-4FE7-AC29-2F9F93197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</p:grpSp>
      <p:sp>
        <p:nvSpPr>
          <p:cNvPr id="2" name="Graphisme 14" descr="Contour de dinosaure">
            <a:extLst>
              <a:ext uri="{FF2B5EF4-FFF2-40B4-BE49-F238E27FC236}">
                <a16:creationId xmlns:a16="http://schemas.microsoft.com/office/drawing/2014/main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029E30A-660C-4C6A-8C17-E7A3B2E1C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Espace réservé d’image 17" descr="Livres sur une étagère, tranche tournée vers l’extérieur">
            <a:extLst>
              <a:ext uri="{FF2B5EF4-FFF2-40B4-BE49-F238E27FC236}">
                <a16:creationId xmlns:a16="http://schemas.microsoft.com/office/drawing/2014/main" id="{E183FABE-66AB-4434-B5CC-BC7BD9DB75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2</a:t>
            </a:fld>
            <a:endParaRPr lang="fr-FR" dirty="0"/>
          </a:p>
        </p:txBody>
      </p:sp>
      <p:pic>
        <p:nvPicPr>
          <p:cNvPr id="8" name="Média en ligne 7" title="Comment lâcher prise grâce à un tout petit mot du vocabulaire">
            <a:hlinkClick r:id="" action="ppaction://media"/>
            <a:extLst>
              <a:ext uri="{FF2B5EF4-FFF2-40B4-BE49-F238E27FC236}">
                <a16:creationId xmlns:a16="http://schemas.microsoft.com/office/drawing/2014/main" id="{80D4F437-20C6-40CA-A514-9821311EEA1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70717" y="702715"/>
            <a:ext cx="9650566" cy="545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BE" sz="3600" b="1" u="sng" dirty="0">
                <a:solidFill>
                  <a:srgbClr val="2D2D2D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lâcher-prise, c’est quoi ?</a:t>
            </a:r>
            <a:br>
              <a:rPr lang="fr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6645" y="2232559"/>
            <a:ext cx="5197421" cy="3677894"/>
          </a:xfrm>
        </p:spPr>
        <p:txBody>
          <a:bodyPr rtlCol="0"/>
          <a:lstStyle/>
          <a:p>
            <a:pPr rtl="0"/>
            <a:r>
              <a:rPr lang="fr-BE" sz="1800" dirty="0">
                <a:solidFill>
                  <a:srgbClr val="262626"/>
                </a:solidFill>
                <a:effectLst/>
                <a:latin typeface="Raleway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 qu’on appelle couramment le « lâcher-prise », c’est l’acceptation et l’adaptation aux changements, la capacité à voir la réalité telle qu’elle est sans se laisser dominer par une réalité imaginaire où tout se passerait exactement comme on l’avait prévu, imaginé</a:t>
            </a:r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B51536B-93ED-432A-BBEA-AF185E223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Espace réservé d’image 10" descr="Pile de trois livres sur une table">
            <a:extLst>
              <a:ext uri="{FF2B5EF4-FFF2-40B4-BE49-F238E27FC236}">
                <a16:creationId xmlns:a16="http://schemas.microsoft.com/office/drawing/2014/main" id="{460EECBB-989F-48EA-AA88-7967BCA18E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4150" y="1"/>
            <a:ext cx="4387850" cy="6679488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3</a:t>
            </a:fld>
            <a:endParaRPr lang="fr-FR" dirty="0"/>
          </a:p>
        </p:txBody>
      </p:sp>
      <p:pic>
        <p:nvPicPr>
          <p:cNvPr id="6" name="X2Download.app - Relaxation efficace anti stress avec ondes delta (128 kbps)">
            <a:hlinkClick r:id="" action="ppaction://media"/>
            <a:extLst>
              <a:ext uri="{FF2B5EF4-FFF2-40B4-BE49-F238E27FC236}">
                <a16:creationId xmlns:a16="http://schemas.microsoft.com/office/drawing/2014/main" id="{239AF3B3-3AD2-436E-A5C6-B79C4E8FA3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0000" y="5748064"/>
            <a:ext cx="896645" cy="8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z="4000" b="1" u="sng" dirty="0"/>
              <a:t>Exemples :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fr-BE" sz="2400" b="1" i="0" dirty="0">
                <a:solidFill>
                  <a:srgbClr val="BBC6CE"/>
                </a:solidFill>
                <a:effectLst/>
                <a:latin typeface="system-ui"/>
              </a:rPr>
              <a:t>Votre collègue est grossier avec vous</a:t>
            </a:r>
            <a:r>
              <a:rPr lang="fr-BE" sz="2400" b="0" i="0" dirty="0">
                <a:solidFill>
                  <a:srgbClr val="BBC6CE"/>
                </a:solidFill>
                <a:effectLst/>
                <a:latin typeface="system-ui"/>
              </a:rPr>
              <a:t>.</a:t>
            </a:r>
          </a:p>
          <a:p>
            <a:pPr rtl="0"/>
            <a:r>
              <a:rPr lang="fr-BE" sz="2400" b="1" i="0" dirty="0">
                <a:solidFill>
                  <a:srgbClr val="BBC6CE"/>
                </a:solidFill>
                <a:effectLst/>
                <a:latin typeface="system-ui"/>
              </a:rPr>
              <a:t>Votre fils ne nettoie pas sa chambre</a:t>
            </a:r>
            <a:r>
              <a:rPr lang="fr-BE" sz="2400" b="0" i="0" dirty="0">
                <a:solidFill>
                  <a:srgbClr val="BBC6CE"/>
                </a:solidFill>
                <a:effectLst/>
                <a:latin typeface="system-ui"/>
              </a:rPr>
              <a:t>. </a:t>
            </a:r>
            <a:endParaRPr lang="fr-BE" sz="2400" dirty="0">
              <a:solidFill>
                <a:srgbClr val="BBC6CE"/>
              </a:solidFill>
              <a:latin typeface="system-ui"/>
            </a:endParaRPr>
          </a:p>
          <a:p>
            <a:pPr rtl="0"/>
            <a:r>
              <a:rPr lang="fr-BE" sz="2400" b="1" i="0" dirty="0">
                <a:solidFill>
                  <a:srgbClr val="BBC6CE"/>
                </a:solidFill>
                <a:effectLst/>
                <a:latin typeface="system-ui"/>
              </a:rPr>
              <a:t>Votre fille fait une crise de colère</a:t>
            </a:r>
            <a:r>
              <a:rPr lang="fr-BE" sz="2400" b="0" i="0" dirty="0">
                <a:solidFill>
                  <a:srgbClr val="BBC6CE"/>
                </a:solidFill>
                <a:effectLst/>
                <a:latin typeface="system-ui"/>
              </a:rPr>
              <a:t>.</a:t>
            </a:r>
          </a:p>
          <a:p>
            <a:pPr rtl="0"/>
            <a:r>
              <a:rPr lang="fr-BE" sz="2400" b="1" i="0" dirty="0">
                <a:solidFill>
                  <a:srgbClr val="BBC6CE"/>
                </a:solidFill>
                <a:effectLst/>
                <a:latin typeface="system-ui"/>
              </a:rPr>
              <a:t>Votre père est en train de mourir d'un cancer</a:t>
            </a:r>
            <a:r>
              <a:rPr lang="fr-BE" sz="2400" b="0" i="0" dirty="0">
                <a:solidFill>
                  <a:srgbClr val="BBC6CE"/>
                </a:solidFill>
                <a:effectLst/>
                <a:latin typeface="system-ui"/>
              </a:rPr>
              <a:t>.</a:t>
            </a:r>
            <a:endParaRPr lang="fr-BE" sz="2400" dirty="0">
              <a:solidFill>
                <a:srgbClr val="BBC6CE"/>
              </a:solidFill>
              <a:latin typeface="system-ui"/>
            </a:endParaRPr>
          </a:p>
          <a:p>
            <a:pPr rtl="0"/>
            <a:r>
              <a:rPr lang="fr-BE" sz="2400" b="1" i="0" dirty="0">
                <a:solidFill>
                  <a:srgbClr val="BBC6CE"/>
                </a:solidFill>
                <a:effectLst/>
                <a:latin typeface="system-ui"/>
              </a:rPr>
              <a:t>Votre femme semble distante et désintéressée par vous</a:t>
            </a:r>
            <a:r>
              <a:rPr lang="fr-BE" sz="2400" b="0" i="0" dirty="0">
                <a:solidFill>
                  <a:srgbClr val="BBC6CE"/>
                </a:solidFill>
                <a:effectLst/>
                <a:latin typeface="system-ui"/>
              </a:rPr>
              <a:t>. </a:t>
            </a:r>
          </a:p>
          <a:p>
            <a:pPr rtl="0"/>
            <a:r>
              <a:rPr lang="fr-BE" sz="2400" b="1" i="0" dirty="0">
                <a:solidFill>
                  <a:srgbClr val="BBC6CE"/>
                </a:solidFill>
                <a:effectLst/>
                <a:latin typeface="system-ui"/>
              </a:rPr>
              <a:t>Vous avez trop à faire aujourd'hui</a:t>
            </a:r>
            <a:r>
              <a:rPr lang="fr-BE" sz="2400" b="0" i="0" dirty="0">
                <a:solidFill>
                  <a:srgbClr val="BBC6CE"/>
                </a:solidFill>
                <a:effectLst/>
                <a:latin typeface="system-ui"/>
              </a:rPr>
              <a:t>. </a:t>
            </a:r>
            <a:endParaRPr lang="fr-BE" sz="2400" dirty="0">
              <a:solidFill>
                <a:srgbClr val="BBC6CE"/>
              </a:solidFill>
              <a:latin typeface="system-ui"/>
            </a:endParaRPr>
          </a:p>
          <a:p>
            <a:pPr rtl="0"/>
            <a:r>
              <a:rPr lang="fr-BE" sz="2400" b="1" i="0" dirty="0">
                <a:solidFill>
                  <a:srgbClr val="BBC6CE"/>
                </a:solidFill>
                <a:effectLst/>
                <a:latin typeface="system-ui"/>
              </a:rPr>
              <a:t>Vous voulez faire de l'exercice, mais repoussez à plus tard</a:t>
            </a:r>
            <a:r>
              <a:rPr lang="fr-BE" sz="2400" b="0" i="0" dirty="0">
                <a:solidFill>
                  <a:srgbClr val="BBC6CE"/>
                </a:solidFill>
                <a:effectLst/>
                <a:latin typeface="system-ui"/>
              </a:rPr>
              <a:t>. </a:t>
            </a:r>
            <a:endParaRPr lang="fr-FR" sz="2400" dirty="0"/>
          </a:p>
        </p:txBody>
      </p:sp>
      <p:pic>
        <p:nvPicPr>
          <p:cNvPr id="37" name="Espace réservé d’image 36" descr="Gros plan de pages de plans de constructio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Espace réservé d’image 40" descr="Microscope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Espace réservé d’image 44" descr="Pot de crayons sur un bureau avec un tableau à l’arrière-plan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Espace réservé d’image 32" descr="Écriture manuscrite sur un tableau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Espace réservé d’image 28" descr="Livres sur une étagère, tranche tournée vers l’extérieur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Espace réservé d’image 24" descr="Homme en combinaison spatiale dans un vaisseau spat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257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1298001"/>
            <a:ext cx="11473200" cy="540000"/>
          </a:xfrm>
        </p:spPr>
        <p:txBody>
          <a:bodyPr rtlCol="0"/>
          <a:lstStyle/>
          <a:p>
            <a:pPr>
              <a:spcBef>
                <a:spcPts val="1500"/>
              </a:spcBef>
              <a:spcAft>
                <a:spcPts val="750"/>
              </a:spcAft>
            </a:pPr>
            <a:r>
              <a:rPr lang="fr-BE" sz="3200" b="1" u="sng" dirty="0">
                <a:solidFill>
                  <a:srgbClr val="2D2D2D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1.Identifiez la source de vos angoisses afin de lâcher prise </a:t>
            </a:r>
            <a:br>
              <a:rPr lang="fr-BE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fr-FR" b="1" u="sng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100" y="2609397"/>
            <a:ext cx="6906250" cy="1208001"/>
          </a:xfrm>
        </p:spPr>
        <p:txBody>
          <a:bodyPr rtlCol="0"/>
          <a:lstStyle/>
          <a:p>
            <a:r>
              <a:rPr lang="fr-BE" sz="2000" b="1" dirty="0">
                <a:solidFill>
                  <a:srgbClr val="262626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Quels sont vos </a:t>
            </a:r>
            <a:r>
              <a:rPr lang="fr-BE" sz="2000" b="1" dirty="0" err="1">
                <a:solidFill>
                  <a:srgbClr val="262626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stresseurs</a:t>
            </a:r>
            <a:r>
              <a:rPr lang="fr-BE" sz="2000" b="1" dirty="0">
                <a:solidFill>
                  <a:srgbClr val="262626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? Qu’est-ce qui vous conduit à ne pas pouvoir vous y adapter ?</a:t>
            </a:r>
            <a:endParaRPr lang="fr-BE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rtl="0"/>
            <a:endParaRPr lang="fr-FR" sz="2000" noProof="1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85934" y="2171501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1298001"/>
            <a:ext cx="11473200" cy="540000"/>
          </a:xfrm>
        </p:spPr>
        <p:txBody>
          <a:bodyPr rtlCol="0"/>
          <a:lstStyle/>
          <a:p>
            <a:pPr>
              <a:spcBef>
                <a:spcPts val="1500"/>
              </a:spcBef>
              <a:spcAft>
                <a:spcPts val="750"/>
              </a:spcAft>
            </a:pPr>
            <a:r>
              <a:rPr lang="fr-BE" sz="3200" b="1" u="sng" dirty="0">
                <a:solidFill>
                  <a:srgbClr val="2D2D2D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2. Acceptez votre souffrance votre réaction de stress </a:t>
            </a:r>
            <a:br>
              <a:rPr lang="fr-BE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fr-FR" b="1" u="sng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100" y="2609397"/>
            <a:ext cx="6906250" cy="1208001"/>
          </a:xfrm>
        </p:spPr>
        <p:txBody>
          <a:bodyPr rtlCol="0"/>
          <a:lstStyle/>
          <a:p>
            <a:r>
              <a:rPr lang="fr-BE" sz="1800" b="1" dirty="0">
                <a:solidFill>
                  <a:srgbClr val="262626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Inutile de lutter inefficacement. Votre malaise ne mérite aucune culpabilité. Observez les pensées qui vous submergent sans les juger.</a:t>
            </a:r>
            <a:endParaRPr lang="fr-BE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rtl="0"/>
            <a:endParaRPr lang="fr-FR" sz="2000" noProof="1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85934" y="2171501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298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1298001"/>
            <a:ext cx="11473200" cy="540000"/>
          </a:xfrm>
        </p:spPr>
        <p:txBody>
          <a:bodyPr rtlCol="0"/>
          <a:lstStyle/>
          <a:p>
            <a:pPr>
              <a:spcBef>
                <a:spcPts val="1500"/>
              </a:spcBef>
              <a:spcAft>
                <a:spcPts val="750"/>
              </a:spcAft>
            </a:pPr>
            <a:r>
              <a:rPr lang="fr-BE" sz="3200" b="1" u="sng" dirty="0">
                <a:solidFill>
                  <a:srgbClr val="2D2D2D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3. Lâcher prise et respirez </a:t>
            </a:r>
            <a:br>
              <a:rPr lang="fr-BE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fr-FR" b="1" u="sng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100" y="2609397"/>
            <a:ext cx="6906250" cy="1208001"/>
          </a:xfrm>
        </p:spPr>
        <p:txBody>
          <a:bodyPr rtlCol="0"/>
          <a:lstStyle/>
          <a:p>
            <a:r>
              <a:rPr lang="fr-BE" sz="1800" b="0" dirty="0">
                <a:solidFill>
                  <a:srgbClr val="262626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La respiration</a:t>
            </a:r>
            <a:r>
              <a:rPr lang="fr-BE" sz="1800" b="1" dirty="0">
                <a:solidFill>
                  <a:srgbClr val="262626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 est un outil formidable pour lâcher prise. N’avez-vous jamais remarqué comme une profonde respiration suivie d’un grand soupir peut vous soulager quand une situation stressante est achevée ?</a:t>
            </a:r>
            <a:endParaRPr lang="fr-BE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rtl="0"/>
            <a:endParaRPr lang="fr-FR" sz="2000" noProof="1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85934" y="2171501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4074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1298001"/>
            <a:ext cx="11473200" cy="540000"/>
          </a:xfrm>
        </p:spPr>
        <p:txBody>
          <a:bodyPr rtlCol="0"/>
          <a:lstStyle/>
          <a:p>
            <a:pPr>
              <a:spcBef>
                <a:spcPts val="1500"/>
              </a:spcBef>
              <a:spcAft>
                <a:spcPts val="750"/>
              </a:spcAft>
            </a:pPr>
            <a:r>
              <a:rPr lang="fr-BE" sz="3200" b="1" u="sng" dirty="0">
                <a:solidFill>
                  <a:srgbClr val="2D2D2D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4. Arrêtez de tout contrôler et débarrassez-vous de votre stress</a:t>
            </a:r>
            <a:br>
              <a:rPr lang="fr-BE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fr-FR" b="1" u="sng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100" y="2609397"/>
            <a:ext cx="6906250" cy="1208001"/>
          </a:xfrm>
        </p:spPr>
        <p:txBody>
          <a:bodyPr rtlCol="0"/>
          <a:lstStyle/>
          <a:p>
            <a:r>
              <a:rPr lang="fr-BE" sz="1800" b="1" dirty="0">
                <a:solidFill>
                  <a:srgbClr val="262626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Et si vous arrêtiez de vouloir tout contrôler ? Certes, des événements douloureux se mettent en travers de votre route.</a:t>
            </a:r>
            <a:endParaRPr lang="fr-BE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rtl="0"/>
            <a:endParaRPr lang="fr-FR" sz="2000" noProof="1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85934" y="2171501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396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1298001"/>
            <a:ext cx="11473200" cy="540000"/>
          </a:xfrm>
        </p:spPr>
        <p:txBody>
          <a:bodyPr rtlCol="0"/>
          <a:lstStyle/>
          <a:p>
            <a:pPr>
              <a:spcBef>
                <a:spcPts val="1500"/>
              </a:spcBef>
              <a:spcAft>
                <a:spcPts val="750"/>
              </a:spcAft>
            </a:pPr>
            <a:r>
              <a:rPr lang="fr-BE" sz="3200" b="1" u="sng" dirty="0">
                <a:solidFill>
                  <a:srgbClr val="2D2D2D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5. Agissez pour lâcher prise </a:t>
            </a:r>
            <a:br>
              <a:rPr lang="fr-BE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fr-FR" b="1" u="sng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100" y="2609397"/>
            <a:ext cx="6906250" cy="1208001"/>
          </a:xfrm>
        </p:spPr>
        <p:txBody>
          <a:bodyPr rtlCol="0"/>
          <a:lstStyle/>
          <a:p>
            <a:pPr algn="ctr">
              <a:spcBef>
                <a:spcPts val="1500"/>
              </a:spcBef>
              <a:spcAft>
                <a:spcPts val="750"/>
              </a:spcAft>
            </a:pPr>
            <a:r>
              <a:rPr lang="fr-BE" sz="2000" b="1" dirty="0">
                <a:solidFill>
                  <a:srgbClr val="262626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Ne vous laissez plus submerger par les tensions qui vous paralysent. </a:t>
            </a:r>
            <a:r>
              <a:rPr lang="fr-BE" sz="2000" b="0" dirty="0">
                <a:solidFill>
                  <a:srgbClr val="262626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Faites le point avec vous-même</a:t>
            </a:r>
            <a:r>
              <a:rPr lang="fr-BE" sz="2000" b="1" dirty="0">
                <a:solidFill>
                  <a:srgbClr val="262626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 et donnez-vous des buts accessibles et réalistes.</a:t>
            </a:r>
            <a:endParaRPr lang="fr-BE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rtl="0"/>
            <a:endParaRPr lang="fr-FR" sz="2000" noProof="1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85934" y="2171501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fr-FR" smtClean="0"/>
              <a:pPr rtl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61589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1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B0F0"/>
      </a:hlink>
      <a:folHlink>
        <a:srgbClr val="00B0F0"/>
      </a:folHlink>
    </a:clrScheme>
    <a:fontScheme name="Custom 162">
      <a:majorFont>
        <a:latin typeface="Tw Cen MT"/>
        <a:ea typeface=""/>
        <a:cs typeface=""/>
      </a:majorFont>
      <a:minorFont>
        <a:latin typeface="Lucida Sans Typewri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8101_TF78043420" id="{3D4ADC45-895C-423C-BC9C-1CE5E562BBFD}" vid="{00491A4A-0B18-4CBF-84F2-5F806CF3FA2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Expo-sciences</Template>
  <TotalTime>47</TotalTime>
  <Words>541</Words>
  <Application>Microsoft Office PowerPoint</Application>
  <PresentationFormat>Grand écran</PresentationFormat>
  <Paragraphs>77</Paragraphs>
  <Slides>16</Slides>
  <Notes>11</Notes>
  <HiddenSlides>0</HiddenSlides>
  <MMClips>2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4" baseType="lpstr">
      <vt:lpstr>system-ui</vt:lpstr>
      <vt:lpstr>Arial</vt:lpstr>
      <vt:lpstr>Calibri</vt:lpstr>
      <vt:lpstr>Lucida Sans Typewriter</vt:lpstr>
      <vt:lpstr>Raleway</vt:lpstr>
      <vt:lpstr>Times New Roman</vt:lpstr>
      <vt:lpstr>Tw Cen MT</vt:lpstr>
      <vt:lpstr>Thème Office</vt:lpstr>
      <vt:lpstr>1. Comment prendre du recul et lâcher prise peut diminuer le stress</vt:lpstr>
      <vt:lpstr>Présentation PowerPoint</vt:lpstr>
      <vt:lpstr>Le lâcher-prise, c’est quoi ? </vt:lpstr>
      <vt:lpstr>Exemples :</vt:lpstr>
      <vt:lpstr>1.Identifiez la source de vos angoisses afin de lâcher prise  </vt:lpstr>
      <vt:lpstr>2. Acceptez votre souffrance votre réaction de stress  </vt:lpstr>
      <vt:lpstr>3. Lâcher prise et respirez  </vt:lpstr>
      <vt:lpstr>4. Arrêtez de tout contrôler et débarrassez-vous de votre stress </vt:lpstr>
      <vt:lpstr>5. Agissez pour lâcher prise  </vt:lpstr>
      <vt:lpstr>2. Comment être moins exigeant peut diminuer le stress ?</vt:lpstr>
      <vt:lpstr>Être trop exigeant, perfectionniste, c’est quoi ?</vt:lpstr>
      <vt:lpstr>Tout n’est pas noir ou blanc</vt:lpstr>
      <vt:lpstr>Le mieux est l’ennemi du bien</vt:lpstr>
      <vt:lpstr>Le processus est plus important que la finalité</vt:lpstr>
      <vt:lpstr>Embrasser ses imperfections et celles des autres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Comment prendre du recul et lâcher prise peut diminuer le stress</dc:title>
  <dc:creator>thomas gillard</dc:creator>
  <cp:lastModifiedBy>thibault vroonhove</cp:lastModifiedBy>
  <cp:revision>8</cp:revision>
  <dcterms:created xsi:type="dcterms:W3CDTF">2022-12-08T10:21:57Z</dcterms:created>
  <dcterms:modified xsi:type="dcterms:W3CDTF">2022-12-08T11:30:38Z</dcterms:modified>
</cp:coreProperties>
</file>